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8" r:id="rId2"/>
    <p:sldMasterId id="2147483862" r:id="rId3"/>
  </p:sldMasterIdLst>
  <p:sldIdLst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8BD-F786-431F-BE17-A4E6D70A3502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93493-0EEB-408F-A714-6E9200F900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7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431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/>
              <a:t>Формирование каче</a:t>
            </a:r>
            <a:r>
              <a:rPr lang="ru-RU" sz="3200" dirty="0" smtClean="0">
                <a:latin typeface="Times New Roman" pitchFamily="18" charset="0"/>
              </a:rPr>
              <a:t>с</a:t>
            </a:r>
            <a:r>
              <a:rPr lang="ru-RU" sz="3200" b="1" i="1" dirty="0" smtClean="0">
                <a:latin typeface="Times New Roman" pitchFamily="18" charset="0"/>
              </a:rPr>
              <a:t>тва полезных ископаемых</a:t>
            </a:r>
            <a:endParaRPr lang="ru-RU" sz="32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000108"/>
            <a:ext cx="8382000" cy="5561522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2600" dirty="0" smtClean="0"/>
              <a:t>Добытое полезное и</a:t>
            </a:r>
            <a:r>
              <a:rPr lang="ru-RU" sz="2600" dirty="0" smtClean="0">
                <a:latin typeface="Times New Roman" pitchFamily="18" charset="0"/>
              </a:rPr>
              <a:t>скопаемое обладает рядом свойств в числе которых можно выделить полезные, вредные и нейтральные.</a:t>
            </a:r>
          </a:p>
          <a:p>
            <a:pPr marL="0" indent="540000" algn="just">
              <a:buNone/>
            </a:pPr>
            <a:r>
              <a:rPr lang="ru-RU" sz="2600" b="1" u="sng" dirty="0" smtClean="0">
                <a:latin typeface="Times New Roman" pitchFamily="18" charset="0"/>
              </a:rPr>
              <a:t>Полезные свойства</a:t>
            </a:r>
            <a:r>
              <a:rPr lang="ru-RU" sz="2600" dirty="0" smtClean="0">
                <a:latin typeface="Times New Roman" pitchFamily="18" charset="0"/>
              </a:rPr>
              <a:t> определяют основное назначение минерального сырья. Они выражаются содержанием металлов в руде, длиной и прочностью волокон асбеста, теплотворной способностью углей и сланцев, содержанием окиси кальция, кварца и глинозема в цементном сырье.</a:t>
            </a:r>
          </a:p>
          <a:p>
            <a:pPr marL="0" indent="540000" algn="just">
              <a:buNone/>
            </a:pPr>
            <a:r>
              <a:rPr lang="ru-RU" sz="2600" b="1" u="sng" dirty="0" smtClean="0">
                <a:latin typeface="Times New Roman" pitchFamily="18" charset="0"/>
              </a:rPr>
              <a:t>Вредные свойства</a:t>
            </a:r>
            <a:r>
              <a:rPr lang="ru-RU" sz="2600" dirty="0" smtClean="0">
                <a:latin typeface="Times New Roman" pitchFamily="18" charset="0"/>
              </a:rPr>
              <a:t> усложняют технологический процесс переработки и обогащения, удорожают стоимость продукта производства и снижают его качество. Например, содержание глинистых примесей в сырье удорожает процесс переработки и снижает качество щебня. Вредными примесями для железных руд являются фосфор и сера.</a:t>
            </a:r>
            <a:endParaRPr lang="ru-RU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144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</a:t>
            </a:r>
            <a:r>
              <a:rPr lang="ru-RU" sz="3600" dirty="0" smtClean="0">
                <a:latin typeface="Times New Roman" pitchFamily="18" charset="0"/>
              </a:rPr>
              <a:t>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642918"/>
            <a:ext cx="8382000" cy="5989332"/>
          </a:xfrm>
        </p:spPr>
        <p:txBody>
          <a:bodyPr>
            <a:normAutofit fontScale="92500"/>
          </a:bodyPr>
          <a:lstStyle/>
          <a:p>
            <a:pPr marL="0" indent="540000" algn="just">
              <a:buNone/>
            </a:pPr>
            <a:r>
              <a:rPr lang="ru-RU" sz="2800" dirty="0" smtClean="0"/>
              <a:t>Для некоторых видов минерального </a:t>
            </a:r>
            <a:r>
              <a:rPr lang="ru-RU" sz="2800" dirty="0" smtClean="0">
                <a:latin typeface="Times New Roman" pitchFamily="18" charset="0"/>
              </a:rPr>
              <a:t>сырья в первую очередь учитывается содержание вредных компонентов. Качество магнезитового сырья лимитируется содержанием кремнезема и окиси кальция. Обогащение песков для производства стекла заключается главным образом в удалении вредных красящих веществ: окислов железа, титана.</a:t>
            </a:r>
          </a:p>
          <a:p>
            <a:pPr marL="0" indent="540000" algn="just">
              <a:buNone/>
            </a:pPr>
            <a:r>
              <a:rPr lang="ru-RU" sz="2800" dirty="0" smtClean="0">
                <a:latin typeface="Times New Roman" pitchFamily="18" charset="0"/>
              </a:rPr>
              <a:t>К </a:t>
            </a:r>
            <a:r>
              <a:rPr lang="ru-RU" sz="2800" b="1" u="sng" dirty="0" smtClean="0">
                <a:latin typeface="Times New Roman" pitchFamily="18" charset="0"/>
              </a:rPr>
              <a:t>нейтральным свойствам</a:t>
            </a:r>
            <a:r>
              <a:rPr lang="ru-RU" sz="2800" dirty="0" smtClean="0">
                <a:latin typeface="Times New Roman" pitchFamily="18" charset="0"/>
              </a:rPr>
              <a:t> относятся такие качества минерального сырья, которые не используются данным перерабатывающим производством, не влияют ни на процесс переработки, ни на качество произведенного продукта.</a:t>
            </a:r>
          </a:p>
          <a:p>
            <a:pPr marL="0" indent="540000" algn="just">
              <a:buNone/>
            </a:pPr>
            <a:r>
              <a:rPr lang="ru-RU" sz="2800" dirty="0" smtClean="0">
                <a:latin typeface="Times New Roman" pitchFamily="18" charset="0"/>
              </a:rPr>
              <a:t>Деление на полезные, вредные и нейтральные свойства имеет смысл для конкретного вида производства и на определенном уровне его развития.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62032" y="1444"/>
            <a:ext cx="8382000" cy="498598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charset="0"/>
              </a:rPr>
              <a:t>Формирование каче</a:t>
            </a:r>
            <a:r>
              <a:rPr kumimoji="0" lang="ru-RU" sz="3600" b="0" i="0" u="none" strike="noStrike" kern="120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Arial" charset="0"/>
              </a:rPr>
              <a:t>ства</a:t>
            </a:r>
            <a:endParaRPr kumimoji="0" lang="ru-RU" sz="3600" b="0" i="0" u="none" strike="noStrike" kern="1200" cap="none" spc="-150" normalizeH="0" baseline="0" noProof="0" dirty="0" smtClean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2928926" y="785794"/>
            <a:ext cx="3357586" cy="8572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Качество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полезных ископаемых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3000364" y="2143116"/>
            <a:ext cx="3214710" cy="128588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теоретическое</a:t>
            </a:r>
          </a:p>
          <a:p>
            <a:pPr algn="ctr" defTabSz="914099"/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  <a:p>
            <a:pPr algn="ctr" defTabSz="914099"/>
            <a:endParaRPr lang="ru-RU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3214678" y="2714620"/>
            <a:ext cx="2786082" cy="7143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промышленное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5286380" y="5143512"/>
            <a:ext cx="3214710" cy="7143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оптимальное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714348" y="3929066"/>
            <a:ext cx="3214710" cy="7143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потребитель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ское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5286380" y="3929066"/>
            <a:ext cx="3214710" cy="7143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интегральное</a:t>
            </a:r>
          </a:p>
        </p:txBody>
      </p:sp>
      <p:cxnSp>
        <p:nvCxnSpPr>
          <p:cNvPr id="17" name="Прямая со стрелкой 16"/>
          <p:cNvCxnSpPr>
            <a:stCxn id="3" idx="2"/>
            <a:endCxn id="8" idx="0"/>
          </p:cNvCxnSpPr>
          <p:nvPr/>
        </p:nvCxnSpPr>
        <p:spPr>
          <a:xfrm rot="5400000">
            <a:off x="4357686" y="1893083"/>
            <a:ext cx="500066" cy="1588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9" idx="2"/>
            <a:endCxn id="13" idx="0"/>
          </p:cNvCxnSpPr>
          <p:nvPr/>
        </p:nvCxnSpPr>
        <p:spPr>
          <a:xfrm rot="5400000">
            <a:off x="3214678" y="2536025"/>
            <a:ext cx="500066" cy="2286016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9" idx="2"/>
            <a:endCxn id="14" idx="0"/>
          </p:cNvCxnSpPr>
          <p:nvPr/>
        </p:nvCxnSpPr>
        <p:spPr>
          <a:xfrm rot="16200000" flipH="1">
            <a:off x="5500694" y="2536025"/>
            <a:ext cx="500066" cy="2286016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4" idx="2"/>
            <a:endCxn id="12" idx="0"/>
          </p:cNvCxnSpPr>
          <p:nvPr/>
        </p:nvCxnSpPr>
        <p:spPr>
          <a:xfrm rot="5400000">
            <a:off x="6643702" y="4893479"/>
            <a:ext cx="500066" cy="1588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Текст 2"/>
          <p:cNvSpPr txBox="1">
            <a:spLocks/>
          </p:cNvSpPr>
          <p:nvPr/>
        </p:nvSpPr>
        <p:spPr>
          <a:xfrm>
            <a:off x="381000" y="6000768"/>
            <a:ext cx="8382000" cy="513960"/>
          </a:xfrm>
          <a:prstGeom prst="rect">
            <a:avLst/>
          </a:prstGeom>
        </p:spPr>
        <p:txBody>
          <a:bodyPr/>
          <a:lstStyle/>
          <a:p>
            <a:pPr algn="ctr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Категории</a:t>
            </a:r>
            <a:r>
              <a:rPr lang="ru-RU" sz="3200" dirty="0" smtClean="0">
                <a:latin typeface="+mn-lt"/>
                <a:cs typeface="+mn-cs"/>
              </a:rPr>
              <a:t> качества полезного ископаемого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</a:t>
            </a:r>
            <a:r>
              <a:rPr lang="ru-RU" sz="3600" dirty="0" smtClean="0">
                <a:latin typeface="Times New Roman" pitchFamily="18" charset="0"/>
              </a:rPr>
              <a:t>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771813"/>
            <a:ext cx="8382000" cy="5586145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3000" b="1" u="sng" dirty="0" smtClean="0"/>
              <a:t>Теоретическое качество</a:t>
            </a:r>
            <a:r>
              <a:rPr lang="ru-RU" sz="3000" dirty="0" smtClean="0"/>
              <a:t> определяется совокупностью объективных свойств полезного ископаемого: химическим составом, физическими, техническими и технологическими характеристиками.</a:t>
            </a:r>
          </a:p>
          <a:p>
            <a:pPr marL="0" indent="540000" algn="just">
              <a:buNone/>
            </a:pPr>
            <a:r>
              <a:rPr lang="ru-RU" sz="3000" b="1" u="sng" dirty="0" smtClean="0"/>
              <a:t>Промышленное качество</a:t>
            </a:r>
            <a:r>
              <a:rPr lang="ru-RU" sz="3000" dirty="0" smtClean="0"/>
              <a:t> </a:t>
            </a:r>
            <a:r>
              <a:rPr lang="ru-RU" sz="3000" dirty="0" smtClean="0">
                <a:latin typeface="Times New Roman"/>
                <a:cs typeface="Times New Roman"/>
              </a:rPr>
              <a:t>– комплекс таких </a:t>
            </a:r>
            <a:r>
              <a:rPr lang="ru-RU" sz="3000" dirty="0" smtClean="0"/>
              <a:t>свойств полезного ископаемого, которые могут быть полезно использованы на современном уровне развития общества.</a:t>
            </a:r>
          </a:p>
          <a:p>
            <a:pPr marL="0" indent="540000" algn="just">
              <a:buNone/>
            </a:pPr>
            <a:r>
              <a:rPr lang="ru-RU" sz="3000" b="1" u="sng" dirty="0" smtClean="0"/>
              <a:t>Потребительское качество</a:t>
            </a:r>
            <a:r>
              <a:rPr lang="ru-RU" sz="3000" dirty="0" smtClean="0"/>
              <a:t> односторонне оценивает свойства минерального сырья, рассматривая его лишь с позиций конкретного потребителя, его уровня технологии и экономики.</a:t>
            </a:r>
            <a:endParaRPr lang="ru-RU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714356"/>
            <a:ext cx="8382000" cy="5810822"/>
          </a:xfrm>
        </p:spPr>
        <p:txBody>
          <a:bodyPr>
            <a:normAutofit/>
          </a:bodyPr>
          <a:lstStyle/>
          <a:p>
            <a:pPr marL="0" indent="540000" algn="just">
              <a:buNone/>
            </a:pPr>
            <a:r>
              <a:rPr lang="ru-RU" b="1" u="sng" dirty="0" smtClean="0"/>
              <a:t>Интегральное качество</a:t>
            </a:r>
            <a:r>
              <a:rPr lang="ru-RU" dirty="0" smtClean="0"/>
              <a:t> определяется на основе учета показателей всех производств, участвующих в создании конечного продукта.</a:t>
            </a:r>
          </a:p>
          <a:p>
            <a:pPr marL="0" indent="540000" algn="just">
              <a:buNone/>
            </a:pPr>
            <a:r>
              <a:rPr lang="ru-RU" dirty="0" smtClean="0"/>
              <a:t>Предел повышения требований к качеству полезного ископаемого </a:t>
            </a:r>
            <a:r>
              <a:rPr lang="ru-RU" dirty="0" smtClean="0">
                <a:latin typeface="Times New Roman"/>
                <a:cs typeface="Times New Roman"/>
              </a:rPr>
              <a:t>– минимум затрат на производ</a:t>
            </a:r>
            <a:r>
              <a:rPr lang="ru-RU" dirty="0" smtClean="0"/>
              <a:t>ство конечной продукции, т. е. </a:t>
            </a:r>
            <a:r>
              <a:rPr lang="ru-RU" b="1" u="sng" dirty="0" smtClean="0"/>
              <a:t>оптимальное качество</a:t>
            </a:r>
            <a:r>
              <a:rPr lang="ru-RU" dirty="0" smtClean="0"/>
              <a:t>.</a:t>
            </a:r>
          </a:p>
          <a:p>
            <a:pPr marL="0" indent="540000" algn="just">
              <a:buNone/>
            </a:pPr>
            <a:r>
              <a:rPr lang="ru-RU" dirty="0" smtClean="0"/>
              <a:t>Качество добытого полезного ископаемого формируется под воздействием факторов: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природных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технологических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dirty="0" smtClean="0"/>
              <a:t>экономических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383612"/>
            <a:ext cx="8382000" cy="3545586"/>
          </a:xfrm>
        </p:spPr>
        <p:txBody>
          <a:bodyPr>
            <a:normAutofit lnSpcReduction="10000"/>
          </a:bodyPr>
          <a:lstStyle/>
          <a:p>
            <a:pPr marL="360000" indent="-360000">
              <a:buNone/>
            </a:pPr>
            <a:r>
              <a:rPr lang="ru-RU" sz="3600" b="1" u="sng" dirty="0" smtClean="0"/>
              <a:t>Природные факторы</a:t>
            </a:r>
            <a:r>
              <a:rPr lang="ru-RU" sz="3600" dirty="0" smtClean="0"/>
              <a:t>: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ru-RU" sz="3600" dirty="0" smtClean="0"/>
              <a:t>условия залегания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ru-RU" sz="3600" dirty="0" smtClean="0"/>
              <a:t>природное качество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ru-RU" sz="3600" dirty="0" smtClean="0"/>
              <a:t>физико-технические свойства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ru-RU" sz="3600" dirty="0" smtClean="0"/>
              <a:t>наличие вредных примесей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ru-RU" sz="3600" dirty="0" smtClean="0"/>
              <a:t>изменчивость показателей качества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/>
              <a:t>Формирование качества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642918"/>
            <a:ext cx="8382000" cy="6121676"/>
          </a:xfrm>
        </p:spPr>
        <p:txBody>
          <a:bodyPr>
            <a:normAutofit lnSpcReduction="10000"/>
          </a:bodyPr>
          <a:lstStyle/>
          <a:p>
            <a:pPr marL="360000" lvl="0" indent="-360000">
              <a:buNone/>
            </a:pPr>
            <a:r>
              <a:rPr lang="ru-RU" sz="2600" b="1" u="sng" dirty="0" smtClean="0">
                <a:solidFill>
                  <a:srgbClr val="FFFFFF"/>
                </a:solidFill>
              </a:rPr>
              <a:t>Технологические факторы</a:t>
            </a:r>
            <a:r>
              <a:rPr lang="ru-RU" sz="2600" dirty="0" smtClean="0">
                <a:solidFill>
                  <a:srgbClr val="FFFFFF"/>
                </a:solidFill>
              </a:rPr>
              <a:t>: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эксплуатационные границы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последовательность и порядок отработки залежи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способ вскрытия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система разработки и ее параметры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рабочие параметры выемочно-погрузочного оборудования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вид транспорта полезного ископаемого и организация его работы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тип склада руды и применяемые </a:t>
            </a:r>
            <a:r>
              <a:rPr lang="ru-RU" sz="2600" dirty="0" err="1" smtClean="0">
                <a:solidFill>
                  <a:srgbClr val="FFFFFF"/>
                </a:solidFill>
              </a:rPr>
              <a:t>усреднительные</a:t>
            </a:r>
            <a:r>
              <a:rPr lang="ru-RU" sz="2600" dirty="0" smtClean="0">
                <a:solidFill>
                  <a:srgbClr val="FFFFFF"/>
                </a:solidFill>
              </a:rPr>
              <a:t> технологии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способы и организация контроля качества полезных ископаемых</a:t>
            </a:r>
          </a:p>
          <a:p>
            <a:pPr marL="360000" lvl="0" indent="-360000">
              <a:buFont typeface="Arial" pitchFamily="34" charset="0"/>
              <a:buChar char="•"/>
            </a:pPr>
            <a:r>
              <a:rPr lang="ru-RU" sz="2600" dirty="0" smtClean="0">
                <a:solidFill>
                  <a:srgbClr val="FFFFFF"/>
                </a:solidFill>
              </a:rPr>
              <a:t>технологическая возможность эффективного обогащения руд данного типа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385080"/>
            <a:ext cx="8382000" cy="4044184"/>
          </a:xfrm>
        </p:spPr>
        <p:txBody>
          <a:bodyPr>
            <a:normAutofit lnSpcReduction="10000"/>
          </a:bodyPr>
          <a:lstStyle/>
          <a:p>
            <a:pPr marL="0" indent="540000">
              <a:buNone/>
            </a:pPr>
            <a:r>
              <a:rPr lang="ru-RU" sz="3600" b="1" u="sng" dirty="0" smtClean="0"/>
              <a:t>Экономические факторы</a:t>
            </a:r>
            <a:r>
              <a:rPr lang="ru-RU" sz="3600" dirty="0" smtClean="0"/>
              <a:t>:</a:t>
            </a:r>
          </a:p>
          <a:p>
            <a:pPr marL="0" indent="540000">
              <a:buFont typeface="Arial" pitchFamily="34" charset="0"/>
              <a:buChar char="•"/>
            </a:pPr>
            <a:r>
              <a:rPr lang="ru-RU" sz="3600" dirty="0" smtClean="0"/>
              <a:t>цены на конечную продукцию и полезное ископаемое</a:t>
            </a:r>
          </a:p>
          <a:p>
            <a:pPr marL="0" indent="540000">
              <a:buFont typeface="Arial" pitchFamily="34" charset="0"/>
              <a:buChar char="•"/>
            </a:pPr>
            <a:r>
              <a:rPr lang="ru-RU" sz="3600" dirty="0" smtClean="0"/>
              <a:t>ценность полезного ископаемого</a:t>
            </a:r>
          </a:p>
          <a:p>
            <a:pPr marL="0" indent="540000">
              <a:buFont typeface="Arial" pitchFamily="34" charset="0"/>
              <a:buChar char="•"/>
            </a:pPr>
            <a:r>
              <a:rPr lang="ru-RU" sz="3600" dirty="0" smtClean="0"/>
              <a:t>затраты на переработку и обогащение</a:t>
            </a:r>
          </a:p>
          <a:p>
            <a:pPr marL="0" indent="540000">
              <a:buFont typeface="Arial" pitchFamily="34" charset="0"/>
              <a:buChar char="•"/>
            </a:pPr>
            <a:r>
              <a:rPr lang="ru-RU" sz="3600" dirty="0" smtClean="0"/>
              <a:t>требования кондиций</a:t>
            </a:r>
          </a:p>
          <a:p>
            <a:pPr marL="0" indent="540000">
              <a:buFont typeface="Arial" pitchFamily="34" charset="0"/>
              <a:buChar char="•"/>
            </a:pPr>
            <a:r>
              <a:rPr lang="ru-RU" sz="3600" dirty="0" smtClean="0"/>
              <a:t>форма стимулирования за качество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/>
              <a:t>Формирование качества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1142984"/>
            <a:ext cx="8382000" cy="5299912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2800" dirty="0" smtClean="0">
                <a:solidFill>
                  <a:srgbClr val="FFFFFF"/>
                </a:solidFill>
              </a:rPr>
              <a:t>Природные факторы относятся к </a:t>
            </a:r>
            <a:r>
              <a:rPr lang="ru-RU" sz="2800" b="1" u="sng" dirty="0" smtClean="0">
                <a:solidFill>
                  <a:srgbClr val="FFFFFF"/>
                </a:solidFill>
              </a:rPr>
              <a:t>неуправляемым</a:t>
            </a:r>
            <a:r>
              <a:rPr lang="ru-RU" sz="2800" dirty="0" smtClean="0">
                <a:solidFill>
                  <a:srgbClr val="FFFFFF"/>
                </a:solidFill>
              </a:rPr>
              <a:t>.</a:t>
            </a:r>
            <a:endParaRPr lang="ru-RU" sz="2800" b="1" u="sng" dirty="0" smtClean="0"/>
          </a:p>
          <a:p>
            <a:pPr marL="0" indent="540000">
              <a:buNone/>
            </a:pPr>
            <a:r>
              <a:rPr lang="ru-RU" sz="2800" b="1" u="sng" dirty="0" smtClean="0"/>
              <a:t>Управляемые факторы</a:t>
            </a:r>
            <a:r>
              <a:rPr lang="ru-RU" sz="2800" dirty="0" smtClean="0"/>
              <a:t> </a:t>
            </a:r>
            <a:r>
              <a:rPr lang="ru-RU" sz="2800" dirty="0" smtClean="0">
                <a:cs typeface="Times New Roman"/>
              </a:rPr>
              <a:t>– технологиче</a:t>
            </a:r>
            <a:r>
              <a:rPr lang="ru-RU" sz="2800" dirty="0" smtClean="0"/>
              <a:t>ские, включающие технику и организацию горного производства.</a:t>
            </a:r>
          </a:p>
          <a:p>
            <a:pPr marL="0" indent="540000">
              <a:buNone/>
            </a:pPr>
            <a:r>
              <a:rPr lang="ru-RU" sz="2800" b="1" u="sng" dirty="0" smtClean="0"/>
              <a:t>Экономические факторы</a:t>
            </a:r>
            <a:r>
              <a:rPr lang="ru-RU" sz="2800" dirty="0" smtClean="0"/>
              <a:t> определяют эффективность разработки месторождения, целесообразность принятия того или иного технического, технологического и организационного решения.</a:t>
            </a:r>
          </a:p>
          <a:p>
            <a:pPr marL="0" indent="540000">
              <a:buNone/>
            </a:pPr>
            <a:r>
              <a:rPr lang="ru-RU" sz="2800" dirty="0" smtClean="0"/>
              <a:t>В свою очередь экономические показатели добычи и переработки во многом зависят от природных и технологических факторов и от </a:t>
            </a:r>
            <a:r>
              <a:rPr lang="ru-RU" sz="2800" b="1" u="sng" dirty="0" smtClean="0"/>
              <a:t>конъюнктуры рынка.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Формирование качества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81000" y="613718"/>
            <a:ext cx="8382000" cy="5761577"/>
          </a:xfrm>
        </p:spPr>
        <p:txBody>
          <a:bodyPr>
            <a:normAutofit lnSpcReduction="10000"/>
          </a:bodyPr>
          <a:lstStyle/>
          <a:p>
            <a:pPr marL="0" indent="540000" algn="just">
              <a:buNone/>
            </a:pPr>
            <a:r>
              <a:rPr lang="ru-RU" sz="2400" dirty="0" smtClean="0"/>
              <a:t>Определяющими уровень качества продукции горного производства в значительной мере являются природные и экономические условия, диктующие главные технические и технологические решения.</a:t>
            </a:r>
          </a:p>
          <a:p>
            <a:pPr marL="0" indent="540000" algn="just">
              <a:buNone/>
            </a:pPr>
            <a:r>
              <a:rPr lang="ru-RU" sz="2400" dirty="0" smtClean="0"/>
              <a:t>С другой стороны, технология горных работ существенно влияет на экономические показатели.</a:t>
            </a:r>
          </a:p>
          <a:p>
            <a:pPr marL="0" indent="540000" algn="just">
              <a:buNone/>
            </a:pPr>
            <a:r>
              <a:rPr lang="ru-RU" sz="2400" dirty="0" smtClean="0"/>
              <a:t>Технология горных работ может воздействовать и на природные условия, преодолевая или смягчая их негативное влияние на качество продукции.</a:t>
            </a:r>
          </a:p>
          <a:p>
            <a:pPr marL="0" indent="540000" algn="just">
              <a:buNone/>
            </a:pPr>
            <a:r>
              <a:rPr lang="ru-RU" sz="2400" dirty="0" smtClean="0"/>
              <a:t>В некоторых случаях приходится добывать полезное ископаемое ниже экономически целесообразного: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2400" dirty="0" smtClean="0"/>
              <a:t>в период доработки месторождения;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2400" dirty="0" smtClean="0"/>
              <a:t>при отсутствии более богатых месторождений в условиях дефицита данного вида сырья;</a:t>
            </a:r>
          </a:p>
          <a:p>
            <a:pPr marL="360000" indent="-360000" algn="just">
              <a:buFont typeface="Arial" pitchFamily="34" charset="0"/>
              <a:buChar char="•"/>
            </a:pPr>
            <a:r>
              <a:rPr lang="ru-RU" sz="2400" dirty="0" smtClean="0"/>
              <a:t>при необходимости обеспечить занятость населения в данном регионе.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62032" y="-24"/>
            <a:ext cx="8382000" cy="498598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50" normalizeH="0" baseline="0" noProof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charset="0"/>
              </a:rPr>
              <a:t>Формирование качества</a:t>
            </a:r>
            <a:endParaRPr kumimoji="0" lang="ru-RU" sz="3600" b="0" i="0" u="none" strike="noStrike" kern="1200" cap="none" spc="-150" normalizeH="0" baseline="0" noProof="0" dirty="0" smtClean="0">
              <a:ln w="3175">
                <a:noFill/>
              </a:ln>
              <a:gradFill flip="none" rotWithShape="1">
                <a:gsLst>
                  <a:gs pos="0">
                    <a:srgbClr val="FFFFB9"/>
                  </a:gs>
                  <a:gs pos="36000">
                    <a:srgbClr val="FFFF99"/>
                  </a:gs>
                  <a:gs pos="86000">
                    <a:srgbClr val="F6AE1E"/>
                  </a:gs>
                </a:gsLst>
                <a:lin ang="540000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3286116" y="1714488"/>
            <a:ext cx="2571768" cy="257176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Каче</a:t>
            </a:r>
            <a:r>
              <a:rPr lang="ru-RU" sz="2400" dirty="0" smtClean="0">
                <a:solidFill>
                  <a:schemeClr val="bg1"/>
                </a:solidFill>
              </a:rPr>
              <a:t>ство добытого полезного ископаемого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Блок-схема: сохраненные данные 3"/>
          <p:cNvSpPr/>
          <p:nvPr/>
        </p:nvSpPr>
        <p:spPr bwMode="auto">
          <a:xfrm rot="5400000">
            <a:off x="4214810" y="-500090"/>
            <a:ext cx="714380" cy="3000396"/>
          </a:xfrm>
          <a:prstGeom prst="flowChartOnlineStorag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Природные факторы</a:t>
            </a:r>
          </a:p>
        </p:txBody>
      </p:sp>
      <p:sp>
        <p:nvSpPr>
          <p:cNvPr id="5" name="Блок-схема: сохраненные данные 4"/>
          <p:cNvSpPr/>
          <p:nvPr/>
        </p:nvSpPr>
        <p:spPr bwMode="auto">
          <a:xfrm rot="16200000">
            <a:off x="4143372" y="3214686"/>
            <a:ext cx="857256" cy="3286148"/>
          </a:xfrm>
          <a:prstGeom prst="flowChartOnlineStorag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Дефицит </a:t>
            </a:r>
            <a:r>
              <a:rPr lang="ru-RU" sz="2400" dirty="0" smtClean="0">
                <a:solidFill>
                  <a:schemeClr val="bg1"/>
                </a:solidFill>
              </a:rPr>
              <a:t>сырья, социальные причины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 bwMode="auto">
          <a:xfrm>
            <a:off x="71406" y="5000636"/>
            <a:ext cx="2571768" cy="857256"/>
          </a:xfrm>
          <a:prstGeom prst="snip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Экономиче</a:t>
            </a:r>
            <a:r>
              <a:rPr lang="ru-RU" sz="2400" dirty="0" smtClean="0">
                <a:solidFill>
                  <a:schemeClr val="bg1"/>
                </a:solidFill>
              </a:rPr>
              <a:t>ские факторы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с одним вырезанным скругленным углом 6"/>
          <p:cNvSpPr/>
          <p:nvPr/>
        </p:nvSpPr>
        <p:spPr bwMode="auto">
          <a:xfrm flipH="1">
            <a:off x="6500826" y="5000636"/>
            <a:ext cx="2571768" cy="857256"/>
          </a:xfrm>
          <a:prstGeom prst="snip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Технологиче</a:t>
            </a:r>
            <a:r>
              <a:rPr lang="ru-RU" sz="2400" dirty="0" smtClean="0">
                <a:solidFill>
                  <a:schemeClr val="bg1"/>
                </a:solidFill>
              </a:rPr>
              <a:t>ские факторы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0" name="Прямая со стрелкой 9"/>
          <p:cNvCxnSpPr>
            <a:stCxn id="4" idx="3"/>
            <a:endCxn id="3" idx="0"/>
          </p:cNvCxnSpPr>
          <p:nvPr/>
        </p:nvCxnSpPr>
        <p:spPr>
          <a:xfrm rot="5400000">
            <a:off x="4333874" y="1476361"/>
            <a:ext cx="476253" cy="1588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6" idx="3"/>
          </p:cNvCxnSpPr>
          <p:nvPr/>
        </p:nvCxnSpPr>
        <p:spPr>
          <a:xfrm rot="10800000" flipV="1">
            <a:off x="1357290" y="1000108"/>
            <a:ext cx="1714512" cy="4000528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0"/>
          </p:cNvCxnSpPr>
          <p:nvPr/>
        </p:nvCxnSpPr>
        <p:spPr>
          <a:xfrm>
            <a:off x="6072198" y="1000108"/>
            <a:ext cx="1714512" cy="4000528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0"/>
            <a:endCxn id="7" idx="0"/>
          </p:cNvCxnSpPr>
          <p:nvPr/>
        </p:nvCxnSpPr>
        <p:spPr>
          <a:xfrm>
            <a:off x="2643174" y="5429264"/>
            <a:ext cx="3857652" cy="1588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4852990" y="1995478"/>
            <a:ext cx="4214842" cy="1795474"/>
          </a:xfrm>
          <a:prstGeom prst="straightConnector1">
            <a:avLst/>
          </a:prstGeom>
          <a:ln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643174" y="5500702"/>
            <a:ext cx="3857652" cy="1588"/>
          </a:xfrm>
          <a:prstGeom prst="straightConnector1">
            <a:avLst/>
          </a:prstGeom>
          <a:ln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3"/>
            <a:endCxn id="3" idx="3"/>
          </p:cNvCxnSpPr>
          <p:nvPr/>
        </p:nvCxnSpPr>
        <p:spPr>
          <a:xfrm rot="5400000" flipH="1" flipV="1">
            <a:off x="1964513" y="3302407"/>
            <a:ext cx="1091006" cy="2305453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3"/>
            <a:endCxn id="3" idx="5"/>
          </p:cNvCxnSpPr>
          <p:nvPr/>
        </p:nvCxnSpPr>
        <p:spPr>
          <a:xfrm rot="16200000" flipV="1">
            <a:off x="6088481" y="3302406"/>
            <a:ext cx="1091006" cy="2305453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5" idx="3"/>
          </p:cNvCxnSpPr>
          <p:nvPr/>
        </p:nvCxnSpPr>
        <p:spPr>
          <a:xfrm rot="5400000" flipH="1" flipV="1">
            <a:off x="4429124" y="4429132"/>
            <a:ext cx="285752" cy="1588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Текст 2"/>
          <p:cNvSpPr txBox="1">
            <a:spLocks/>
          </p:cNvSpPr>
          <p:nvPr/>
        </p:nvSpPr>
        <p:spPr>
          <a:xfrm>
            <a:off x="381000" y="5929330"/>
            <a:ext cx="8382000" cy="513960"/>
          </a:xfrm>
          <a:prstGeom prst="rect">
            <a:avLst/>
          </a:prstGeom>
        </p:spPr>
        <p:txBody>
          <a:bodyPr/>
          <a:lstStyle/>
          <a:p>
            <a:pPr algn="ctr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Взаимодей</a:t>
            </a:r>
            <a:r>
              <a:rPr lang="ru-RU" sz="2800" dirty="0" err="1" smtClean="0"/>
              <a:t>ствие</a:t>
            </a:r>
            <a:r>
              <a:rPr lang="ru-RU" sz="2800" dirty="0" smtClean="0"/>
              <a:t> факторов влияющих на качество добытого полезного ископаемого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32" y="-24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/>
              <a:t>Формирование </a:t>
            </a:r>
            <a:r>
              <a:rPr lang="ru-RU" sz="3600" dirty="0" smtClean="0"/>
              <a:t>качества</a:t>
            </a:r>
            <a:endParaRPr lang="ru-RU" sz="3600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187450" y="714356"/>
            <a:ext cx="6985000" cy="1081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301775" y="858818"/>
            <a:ext cx="6842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Обоснование требований к качеству полезных ископаемых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187450" y="2587606"/>
            <a:ext cx="6985000" cy="10795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301775" y="2857496"/>
            <a:ext cx="68421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Возможные технические и технологические решения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187450" y="4459268"/>
            <a:ext cx="6985000" cy="10795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428860" y="4746606"/>
            <a:ext cx="46085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</a:rPr>
              <a:t>Выбор эффективных решений</a:t>
            </a: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4714876" y="1795443"/>
            <a:ext cx="0" cy="792163"/>
          </a:xfrm>
          <a:prstGeom prst="line">
            <a:avLst/>
          </a:prstGeom>
          <a:ln>
            <a:headE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4714876" y="3667106"/>
            <a:ext cx="0" cy="792162"/>
          </a:xfrm>
          <a:prstGeom prst="line">
            <a:avLst/>
          </a:prstGeom>
          <a:ln>
            <a:headE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381000" y="5772560"/>
            <a:ext cx="8382000" cy="513960"/>
          </a:xfrm>
          <a:prstGeom prst="rect">
            <a:avLst/>
          </a:prstGeom>
        </p:spPr>
        <p:txBody>
          <a:bodyPr/>
          <a:lstStyle/>
          <a:p>
            <a:pPr algn="ctr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Алгоритм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формирования </a:t>
            </a:r>
            <a:r>
              <a:rPr lang="ru-RU" sz="2800" dirty="0" smtClean="0"/>
              <a:t>качества продукции горнодобывающего предприятия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ld Segoe 4-3 template-template_April-17-2007">
  <a:themeElements>
    <a:clrScheme name="Gold Template Template">
      <a:dk1>
        <a:srgbClr val="000000"/>
      </a:dk1>
      <a:lt1>
        <a:srgbClr val="FFFFFF"/>
      </a:lt1>
      <a:dk2>
        <a:srgbClr val="AF8621"/>
      </a:dk2>
      <a:lt2>
        <a:srgbClr val="FFFC80"/>
      </a:lt2>
      <a:accent1>
        <a:srgbClr val="FFC000"/>
      </a:accent1>
      <a:accent2>
        <a:srgbClr val="0684A2"/>
      </a:accent2>
      <a:accent3>
        <a:srgbClr val="DF8045"/>
      </a:accent3>
      <a:accent4>
        <a:srgbClr val="919E7A"/>
      </a:accent4>
      <a:accent5>
        <a:srgbClr val="FF9929"/>
      </a:accent5>
      <a:accent6>
        <a:srgbClr val="7D3DA1"/>
      </a:accent6>
      <a:hlink>
        <a:srgbClr val="F3EB4F"/>
      </a:hlink>
      <a:folHlink>
        <a:srgbClr val="F0ED7B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TS010286722</Template>
  <TotalTime>1514</TotalTime>
  <Words>619</Words>
  <Application>Microsoft Office PowerPoint</Application>
  <PresentationFormat>Экран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Gold Segoe 4-3 template-template_April-17-2007</vt:lpstr>
      <vt:lpstr>Белый текст и шрифт Courier для слайдов с кодом</vt:lpstr>
      <vt:lpstr>Паркет</vt:lpstr>
      <vt:lpstr>Формирование качества полезных ископаемых</vt:lpstr>
      <vt:lpstr>Формирование качества</vt:lpstr>
      <vt:lpstr>Презентация PowerPoint</vt:lpstr>
      <vt:lpstr>Формирование качества</vt:lpstr>
      <vt:lpstr>Формирование качества</vt:lpstr>
      <vt:lpstr>Формирование качества</vt:lpstr>
      <vt:lpstr>Формирование качества</vt:lpstr>
      <vt:lpstr>Формирование качества</vt:lpstr>
      <vt:lpstr>Формирование качества</vt:lpstr>
      <vt:lpstr>Формирование качества</vt:lpstr>
      <vt:lpstr>Презентация PowerPoint</vt:lpstr>
      <vt:lpstr>Формирование качества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Горная квалиметрия</dc:title>
  <dc:creator>stewart</dc:creator>
  <cp:lastModifiedBy>Acer</cp:lastModifiedBy>
  <cp:revision>114</cp:revision>
  <dcterms:created xsi:type="dcterms:W3CDTF">2012-02-23T13:31:45Z</dcterms:created>
  <dcterms:modified xsi:type="dcterms:W3CDTF">2022-12-01T13:41:37Z</dcterms:modified>
</cp:coreProperties>
</file>